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1" r:id="rId2"/>
  </p:sldIdLst>
  <p:sldSz cx="6858000" cy="9906000" type="A4"/>
  <p:notesSz cx="7099300" cy="10234613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RONELLA, MERITXELL (ICMDM)" initials="GM(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88"/>
    <a:srgbClr val="0B5E84"/>
    <a:srgbClr val="747F85"/>
    <a:srgbClr val="00658F"/>
    <a:srgbClr val="7C63A3"/>
    <a:srgbClr val="7E64A4"/>
    <a:srgbClr val="596871"/>
    <a:srgbClr val="993489"/>
    <a:srgbClr val="AE5DA1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3979" autoAdjust="0"/>
  </p:normalViewPr>
  <p:slideViewPr>
    <p:cSldViewPr>
      <p:cViewPr>
        <p:scale>
          <a:sx n="150" d="100"/>
          <a:sy n="150" d="100"/>
        </p:scale>
        <p:origin x="2172" y="10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2BA49-DE49-484A-BB92-35A74A6DE3CF}" type="datetimeFigureOut">
              <a:rPr lang="es-ES" smtClean="0"/>
              <a:t>03/03/2025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54263" y="1279525"/>
            <a:ext cx="239077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D97DE-A97C-43AC-906F-6326D84287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6070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D97DE-A97C-43AC-906F-6326D8428778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7183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E59A-67DF-4ABC-A904-2040D886B9A7}" type="datetimeFigureOut">
              <a:rPr lang="ca-ES" smtClean="0"/>
              <a:pPr/>
              <a:t>3/3/2025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9C0A-F23F-4A1A-87A3-2F37C2C7DC7A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E59A-67DF-4ABC-A904-2040D886B9A7}" type="datetimeFigureOut">
              <a:rPr lang="ca-ES" smtClean="0"/>
              <a:pPr/>
              <a:t>3/3/2025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9C0A-F23F-4A1A-87A3-2F37C2C7DC7A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E59A-67DF-4ABC-A904-2040D886B9A7}" type="datetimeFigureOut">
              <a:rPr lang="ca-ES" smtClean="0"/>
              <a:pPr/>
              <a:t>3/3/2025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9C0A-F23F-4A1A-87A3-2F37C2C7DC7A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E59A-67DF-4ABC-A904-2040D886B9A7}" type="datetimeFigureOut">
              <a:rPr lang="ca-ES" smtClean="0"/>
              <a:pPr/>
              <a:t>3/3/2025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9C0A-F23F-4A1A-87A3-2F37C2C7DC7A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E59A-67DF-4ABC-A904-2040D886B9A7}" type="datetimeFigureOut">
              <a:rPr lang="ca-ES" smtClean="0"/>
              <a:pPr/>
              <a:t>3/3/2025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9C0A-F23F-4A1A-87A3-2F37C2C7DC7A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E59A-67DF-4ABC-A904-2040D886B9A7}" type="datetimeFigureOut">
              <a:rPr lang="ca-ES" smtClean="0"/>
              <a:pPr/>
              <a:t>3/3/2025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9C0A-F23F-4A1A-87A3-2F37C2C7DC7A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E59A-67DF-4ABC-A904-2040D886B9A7}" type="datetimeFigureOut">
              <a:rPr lang="ca-ES" smtClean="0"/>
              <a:pPr/>
              <a:t>3/3/2025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9C0A-F23F-4A1A-87A3-2F37C2C7DC7A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E59A-67DF-4ABC-A904-2040D886B9A7}" type="datetimeFigureOut">
              <a:rPr lang="ca-ES" smtClean="0"/>
              <a:pPr/>
              <a:t>3/3/2025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9C0A-F23F-4A1A-87A3-2F37C2C7DC7A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E59A-67DF-4ABC-A904-2040D886B9A7}" type="datetimeFigureOut">
              <a:rPr lang="ca-ES" smtClean="0"/>
              <a:pPr/>
              <a:t>3/3/2025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9C0A-F23F-4A1A-87A3-2F37C2C7DC7A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E59A-67DF-4ABC-A904-2040D886B9A7}" type="datetimeFigureOut">
              <a:rPr lang="ca-ES" smtClean="0"/>
              <a:pPr/>
              <a:t>3/3/2025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9C0A-F23F-4A1A-87A3-2F37C2C7DC7A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E59A-67DF-4ABC-A904-2040D886B9A7}" type="datetimeFigureOut">
              <a:rPr lang="ca-ES" smtClean="0"/>
              <a:pPr/>
              <a:t>3/3/2025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9C0A-F23F-4A1A-87A3-2F37C2C7DC7A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EE59A-67DF-4ABC-A904-2040D886B9A7}" type="datetimeFigureOut">
              <a:rPr lang="ca-ES" smtClean="0"/>
              <a:pPr/>
              <a:t>3/3/2025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19C0A-F23F-4A1A-87A3-2F37C2C7DC7A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mailto:otc@ciberisciii.es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hyperlink" Target="https://www.ciberisciii.es/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Rectángulo"/>
          <p:cNvSpPr/>
          <p:nvPr/>
        </p:nvSpPr>
        <p:spPr>
          <a:xfrm>
            <a:off x="150184" y="880914"/>
            <a:ext cx="6521432" cy="1036280"/>
          </a:xfrm>
          <a:prstGeom prst="rect">
            <a:avLst/>
          </a:prstGeom>
          <a:solidFill>
            <a:srgbClr val="005888"/>
          </a:solidFill>
          <a:ln w="38100" cmpd="sng">
            <a:solidFill>
              <a:srgbClr val="005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223836" y="1856656"/>
            <a:ext cx="3447779" cy="194421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B5E8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C63A3"/>
              </a:solidFill>
            </a:endParaRPr>
          </a:p>
        </p:txBody>
      </p:sp>
      <p:sp>
        <p:nvSpPr>
          <p:cNvPr id="31" name="Pentagon 30"/>
          <p:cNvSpPr/>
          <p:nvPr/>
        </p:nvSpPr>
        <p:spPr>
          <a:xfrm>
            <a:off x="150184" y="1856656"/>
            <a:ext cx="3276600" cy="1944216"/>
          </a:xfrm>
          <a:prstGeom prst="homePlate">
            <a:avLst>
              <a:gd name="adj" fmla="val 9015"/>
            </a:avLst>
          </a:prstGeom>
          <a:solidFill>
            <a:schemeClr val="bg1"/>
          </a:solidFill>
          <a:ln w="38100" cap="flat" cmpd="sng" algn="ctr">
            <a:solidFill>
              <a:srgbClr val="0B5E8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05540" y="897860"/>
            <a:ext cx="522995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700" b="1" i="1" cap="all" dirty="0">
                <a:solidFill>
                  <a:schemeClr val="bg1"/>
                </a:solidFill>
              </a:rPr>
              <a:t>NEW THERMAL PROCESS FOR AN ENHANCED MALDI Mass Spectrometry Imaging </a:t>
            </a:r>
            <a:r>
              <a:rPr lang="es-ES" sz="16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GillSansMT-Bold"/>
              </a:rPr>
              <a:t>  </a:t>
            </a:r>
            <a:endParaRPr lang="en-US" sz="1600" b="1" dirty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GillSansMT-Bold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25995" y="1899199"/>
            <a:ext cx="301665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5888"/>
                </a:solidFill>
                <a:latin typeface="Calibri" pitchFamily="34" charset="0"/>
                <a:cs typeface="Arial" pitchFamily="34" charset="0"/>
              </a:rPr>
              <a:t>The Need</a:t>
            </a:r>
          </a:p>
          <a:p>
            <a:pPr algn="just"/>
            <a:endParaRPr lang="en-US" sz="600" dirty="0">
              <a:solidFill>
                <a:srgbClr val="005888"/>
              </a:solidFill>
              <a:latin typeface="Calibri" pitchFamily="34" charset="0"/>
              <a:cs typeface="Arial" pitchFamily="34" charset="0"/>
            </a:endParaRPr>
          </a:p>
          <a:p>
            <a:pPr algn="just"/>
            <a:r>
              <a:rPr lang="en-US" sz="1000" dirty="0">
                <a:solidFill>
                  <a:srgbClr val="005888"/>
                </a:solidFill>
                <a:latin typeface="Calibri" pitchFamily="34" charset="0"/>
                <a:cs typeface="Arial" pitchFamily="34" charset="0"/>
              </a:rPr>
              <a:t>Analyses using MALDI-MSI require a uniform and high-quality matrix coating to achieve reliable and high-resolution imaging. Traditional methods, such as spray-coating, often result in uneven matrix crystallization, reduced ionization efficiency and increased analyte diffusion. There is a need for a deposition method that provides better control over the matrix layer, improves signal intensity, and enhances spatial resolution while maintaining reproducibility.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3426784" y="1892991"/>
            <a:ext cx="320209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5888"/>
                </a:solidFill>
                <a:latin typeface="Calibri" pitchFamily="34" charset="0"/>
                <a:cs typeface="Arial" pitchFamily="34" charset="0"/>
              </a:rPr>
              <a:t>The Solution</a:t>
            </a:r>
          </a:p>
          <a:p>
            <a:endParaRPr lang="en-US" sz="600" b="1" dirty="0">
              <a:solidFill>
                <a:srgbClr val="005888"/>
              </a:solidFill>
              <a:latin typeface="Calibri" pitchFamily="34" charset="0"/>
              <a:cs typeface="Arial" pitchFamily="34" charset="0"/>
            </a:endParaRPr>
          </a:p>
          <a:p>
            <a:pPr algn="just"/>
            <a:r>
              <a:rPr lang="en-US" sz="1000" dirty="0">
                <a:solidFill>
                  <a:srgbClr val="005888"/>
                </a:solidFill>
                <a:latin typeface="Calibri" pitchFamily="34" charset="0"/>
                <a:cs typeface="Arial" pitchFamily="34" charset="0"/>
              </a:rPr>
              <a:t>LTE is a dry deposition method that enables precise and uniform application of organic matrices, overcoming key limitations of traditional MALDI-MSI systems. It enhances reproducibility, accuracy and efficiency while maintaining stable results even after storage. Compared to spray-coating, LTE detects more lipids and metabolites, provides higher signal intensities, and generates clearer images with minimal analyte diffusion, making it a superior solution for biomedical research.</a:t>
            </a:r>
          </a:p>
          <a:p>
            <a:pPr algn="just"/>
            <a:endParaRPr lang="en-US" sz="1000" dirty="0">
              <a:solidFill>
                <a:srgbClr val="005888"/>
              </a:solidFill>
              <a:latin typeface="Calibri" pitchFamily="34" charset="0"/>
              <a:cs typeface="Arial" pitchFamily="34" charset="0"/>
            </a:endParaRPr>
          </a:p>
          <a:p>
            <a:pPr algn="just"/>
            <a:endParaRPr lang="en-GB" sz="1000" dirty="0">
              <a:solidFill>
                <a:srgbClr val="993489"/>
              </a:solidFill>
              <a:latin typeface="Calibri" pitchFamily="34" charset="0"/>
              <a:cs typeface="Arial" pitchFamily="34" charset="0"/>
            </a:endParaRPr>
          </a:p>
          <a:p>
            <a:pPr algn="just"/>
            <a:endParaRPr lang="en-US" sz="1000" dirty="0">
              <a:solidFill>
                <a:srgbClr val="993489"/>
              </a:solidFill>
              <a:latin typeface="Calibri" pitchFamily="34" charset="0"/>
              <a:cs typeface="Arial" pitchFamily="34" charset="0"/>
            </a:endParaRPr>
          </a:p>
          <a:p>
            <a:endParaRPr lang="en-US" sz="1200" b="1" dirty="0">
              <a:solidFill>
                <a:srgbClr val="993489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4" name="17 CuadroTexto"/>
          <p:cNvSpPr txBox="1"/>
          <p:nvPr/>
        </p:nvSpPr>
        <p:spPr>
          <a:xfrm>
            <a:off x="298466" y="3923103"/>
            <a:ext cx="640138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5888"/>
                </a:solidFill>
                <a:latin typeface="Calibri" pitchFamily="34" charset="0"/>
                <a:cs typeface="Arial" pitchFamily="34" charset="0"/>
              </a:rPr>
              <a:t>Innovative Aspects</a:t>
            </a:r>
          </a:p>
          <a:p>
            <a:endParaRPr lang="en-US" sz="600" b="1" dirty="0">
              <a:solidFill>
                <a:srgbClr val="005888"/>
              </a:solidFill>
              <a:latin typeface="Calibri" pitchFamily="34" charset="0"/>
              <a:cs typeface="Arial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5888"/>
                </a:solidFill>
                <a:latin typeface="Calibri" pitchFamily="34" charset="0"/>
                <a:cs typeface="Arial" pitchFamily="34" charset="0"/>
              </a:rPr>
              <a:t>Precise control over matrix thickness, allowing real-time adjustments for optimal imaging.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5888"/>
              </a:solidFill>
              <a:latin typeface="Calibri" pitchFamily="34" charset="0"/>
              <a:cs typeface="Arial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5888"/>
                </a:solidFill>
                <a:latin typeface="Calibri" pitchFamily="34" charset="0"/>
                <a:cs typeface="Arial" pitchFamily="34" charset="0"/>
              </a:rPr>
              <a:t>Thin and clean matrix layers, minimizing interference with tissues and improving image quality.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5888"/>
              </a:solidFill>
              <a:latin typeface="Calibri" pitchFamily="34" charset="0"/>
              <a:cs typeface="Arial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5888"/>
                </a:solidFill>
                <a:latin typeface="Calibri" pitchFamily="34" charset="0"/>
                <a:cs typeface="Arial" pitchFamily="34" charset="0"/>
              </a:rPr>
              <a:t>Low-temperature deposition, preventing tissue degradation and preserving sample integrity.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5888"/>
              </a:solidFill>
              <a:latin typeface="Calibri" pitchFamily="34" charset="0"/>
              <a:cs typeface="Arial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5888"/>
                </a:solidFill>
                <a:latin typeface="Calibri" pitchFamily="34" charset="0"/>
                <a:cs typeface="Arial" pitchFamily="34" charset="0"/>
              </a:rPr>
              <a:t>Flexible deposition options, allowing simultaneous or separate application of multiple matrices.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5888"/>
              </a:solidFill>
              <a:latin typeface="Calibri" pitchFamily="34" charset="0"/>
              <a:cs typeface="Arial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5888"/>
                </a:solidFill>
                <a:latin typeface="Calibri" pitchFamily="34" charset="0"/>
                <a:cs typeface="Arial" pitchFamily="34" charset="0"/>
              </a:rPr>
              <a:t>Intrinsic purification process, eliminating impurities and reducing material costs.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5888"/>
              </a:solidFill>
              <a:latin typeface="Calibri" pitchFamily="34" charset="0"/>
              <a:cs typeface="Arial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5888"/>
                </a:solidFill>
                <a:latin typeface="Calibri" pitchFamily="34" charset="0"/>
                <a:cs typeface="Arial" pitchFamily="34" charset="0"/>
              </a:rPr>
              <a:t>Higher spatial resolution and ionization efficiency, improving molecular detection.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5888"/>
              </a:solidFill>
              <a:latin typeface="Calibri" pitchFamily="34" charset="0"/>
              <a:cs typeface="Arial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5888"/>
                </a:solidFill>
                <a:latin typeface="Calibri" pitchFamily="34" charset="0"/>
                <a:cs typeface="Arial" pitchFamily="34" charset="0"/>
              </a:rPr>
              <a:t>Reduced analyte diffusion, ensuring more accurate molecular localization.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5888"/>
              </a:solidFill>
              <a:latin typeface="Calibri" pitchFamily="34" charset="0"/>
              <a:cs typeface="Arial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5888"/>
                </a:solidFill>
                <a:latin typeface="Calibri" pitchFamily="34" charset="0"/>
                <a:cs typeface="Arial" pitchFamily="34" charset="0"/>
              </a:rPr>
              <a:t>Solvent-free method, preserving tissue structure.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5888"/>
              </a:solidFill>
              <a:latin typeface="Calibri" pitchFamily="34" charset="0"/>
              <a:cs typeface="Arial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5888"/>
                </a:solidFill>
                <a:latin typeface="Calibri" pitchFamily="34" charset="0"/>
                <a:cs typeface="Arial" pitchFamily="34" charset="0"/>
              </a:rPr>
              <a:t>Compatible with various biomolecules, including small metabolites and lipids.</a:t>
            </a:r>
            <a:endParaRPr lang="en-US" sz="1000" b="1" dirty="0">
              <a:solidFill>
                <a:srgbClr val="993489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5" name="17 CuadroTexto"/>
          <p:cNvSpPr txBox="1"/>
          <p:nvPr/>
        </p:nvSpPr>
        <p:spPr>
          <a:xfrm>
            <a:off x="305639" y="6992080"/>
            <a:ext cx="6154871" cy="761747"/>
          </a:xfrm>
          <a:prstGeom prst="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5888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solidFill>
                  <a:srgbClr val="005888"/>
                </a:solidFill>
                <a:latin typeface="Calibri" pitchFamily="34" charset="0"/>
                <a:cs typeface="Arial" pitchFamily="34" charset="0"/>
              </a:rPr>
              <a:t>Stage of Development: </a:t>
            </a:r>
          </a:p>
          <a:p>
            <a:pPr algn="just"/>
            <a:r>
              <a:rPr lang="en-GB" sz="1050" dirty="0">
                <a:solidFill>
                  <a:srgbClr val="005888"/>
                </a:solidFill>
              </a:rPr>
              <a:t>Validated through reproducible matrix layer deposition, demonstrating a </a:t>
            </a:r>
            <a:r>
              <a:rPr lang="en-US" sz="1050" dirty="0">
                <a:solidFill>
                  <a:srgbClr val="005888"/>
                </a:solidFill>
              </a:rPr>
              <a:t>uniform distribution of matrix crystals</a:t>
            </a:r>
            <a:r>
              <a:rPr lang="en-GB" sz="1050" dirty="0">
                <a:solidFill>
                  <a:srgbClr val="005888"/>
                </a:solidFill>
              </a:rPr>
              <a:t>, enhanced purity and stable MALDI-MSI performance even after storage, outperforming traditional spray-coating methods by comparative analysis.</a:t>
            </a:r>
          </a:p>
        </p:txBody>
      </p:sp>
      <p:sp>
        <p:nvSpPr>
          <p:cNvPr id="46" name="17 CuadroTexto"/>
          <p:cNvSpPr txBox="1"/>
          <p:nvPr/>
        </p:nvSpPr>
        <p:spPr>
          <a:xfrm>
            <a:off x="310548" y="7797305"/>
            <a:ext cx="34325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5888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Intellectual Property:</a:t>
            </a:r>
          </a:p>
          <a:p>
            <a:pPr lvl="0"/>
            <a:endParaRPr lang="en-US" sz="300" b="1" dirty="0">
              <a:solidFill>
                <a:srgbClr val="005888"/>
              </a:solidFill>
              <a:latin typeface="Calibri" pitchFamily="34" charset="0"/>
              <a:cs typeface="Arial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ES" sz="1000" dirty="0" err="1">
                <a:solidFill>
                  <a:srgbClr val="005888"/>
                </a:solidFill>
                <a:latin typeface="Calibri" pitchFamily="34" charset="0"/>
                <a:cs typeface="Arial" pitchFamily="34" charset="0"/>
              </a:rPr>
              <a:t>Priority</a:t>
            </a:r>
            <a:r>
              <a:rPr lang="es-ES" sz="1000" dirty="0">
                <a:solidFill>
                  <a:srgbClr val="005888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s-ES" sz="1000" dirty="0" err="1">
                <a:solidFill>
                  <a:srgbClr val="005888"/>
                </a:solidFill>
                <a:latin typeface="Calibri" pitchFamily="34" charset="0"/>
                <a:cs typeface="Arial" pitchFamily="34" charset="0"/>
              </a:rPr>
              <a:t>European</a:t>
            </a:r>
            <a:r>
              <a:rPr lang="es-ES" sz="1000" dirty="0">
                <a:solidFill>
                  <a:srgbClr val="005888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s-ES" sz="1000" dirty="0" err="1">
                <a:solidFill>
                  <a:srgbClr val="005888"/>
                </a:solidFill>
                <a:latin typeface="Calibri" pitchFamily="34" charset="0"/>
                <a:cs typeface="Arial" pitchFamily="34" charset="0"/>
              </a:rPr>
              <a:t>patent</a:t>
            </a:r>
            <a:r>
              <a:rPr lang="es-ES" sz="1000" dirty="0">
                <a:solidFill>
                  <a:srgbClr val="005888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s-ES" sz="1000" dirty="0" err="1">
                <a:solidFill>
                  <a:srgbClr val="005888"/>
                </a:solidFill>
                <a:latin typeface="Calibri" pitchFamily="34" charset="0"/>
                <a:cs typeface="Arial" pitchFamily="34" charset="0"/>
              </a:rPr>
              <a:t>application</a:t>
            </a:r>
            <a:r>
              <a:rPr lang="es-ES" sz="1000" dirty="0">
                <a:solidFill>
                  <a:srgbClr val="005888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s-ES" sz="1000" dirty="0" err="1">
                <a:solidFill>
                  <a:srgbClr val="005888"/>
                </a:solidFill>
                <a:latin typeface="Calibri" pitchFamily="34" charset="0"/>
                <a:cs typeface="Arial" pitchFamily="34" charset="0"/>
              </a:rPr>
              <a:t>filed</a:t>
            </a:r>
            <a:endParaRPr lang="es-ES" sz="1000" dirty="0">
              <a:solidFill>
                <a:srgbClr val="005888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7" name="17 CuadroTexto"/>
          <p:cNvSpPr txBox="1"/>
          <p:nvPr/>
        </p:nvSpPr>
        <p:spPr>
          <a:xfrm>
            <a:off x="4708369" y="8703396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5888"/>
                </a:solidFill>
                <a:latin typeface="Calibri" pitchFamily="34" charset="0"/>
                <a:cs typeface="Arial" pitchFamily="34" charset="0"/>
              </a:rPr>
              <a:t>Contact details</a:t>
            </a:r>
          </a:p>
        </p:txBody>
      </p:sp>
      <p:sp>
        <p:nvSpPr>
          <p:cNvPr id="54" name="28 Rectángulo"/>
          <p:cNvSpPr/>
          <p:nvPr/>
        </p:nvSpPr>
        <p:spPr>
          <a:xfrm>
            <a:off x="150184" y="3800872"/>
            <a:ext cx="6521432" cy="5866877"/>
          </a:xfrm>
          <a:prstGeom prst="rect">
            <a:avLst/>
          </a:prstGeom>
          <a:noFill/>
          <a:ln w="38100" cmpd="sng">
            <a:solidFill>
              <a:srgbClr val="005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28 Rectángulo"/>
          <p:cNvSpPr/>
          <p:nvPr/>
        </p:nvSpPr>
        <p:spPr>
          <a:xfrm>
            <a:off x="155196" y="8360326"/>
            <a:ext cx="6489844" cy="276999"/>
          </a:xfrm>
          <a:prstGeom prst="rect">
            <a:avLst/>
          </a:prstGeom>
          <a:solidFill>
            <a:srgbClr val="005888"/>
          </a:solidFill>
          <a:ln w="38100" cmpd="sng">
            <a:solidFill>
              <a:srgbClr val="005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/>
          <p:cNvSpPr txBox="1"/>
          <p:nvPr/>
        </p:nvSpPr>
        <p:spPr>
          <a:xfrm>
            <a:off x="247468" y="1466346"/>
            <a:ext cx="6346105" cy="400110"/>
          </a:xfrm>
          <a:prstGeom prst="rect">
            <a:avLst/>
          </a:prstGeom>
          <a:solidFill>
            <a:srgbClr val="00588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kern="100" dirty="0">
                <a:solidFill>
                  <a:schemeClr val="bg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 research group from URV and CIBER has developed a new method utilizing low-temperature thermal evaporation (LTE) for MALDI Mass Spectrometry Imaging (MSI) applications.</a:t>
            </a:r>
            <a:endParaRPr lang="es-ES" sz="1000" b="1" dirty="0">
              <a:solidFill>
                <a:schemeClr val="bg1"/>
              </a:solidFill>
            </a:endParaRPr>
          </a:p>
        </p:txBody>
      </p:sp>
      <p:sp>
        <p:nvSpPr>
          <p:cNvPr id="28" name="13 CuadroTexto"/>
          <p:cNvSpPr txBox="1"/>
          <p:nvPr/>
        </p:nvSpPr>
        <p:spPr>
          <a:xfrm>
            <a:off x="3898494" y="8962121"/>
            <a:ext cx="2736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005888"/>
                </a:solidFill>
              </a:rPr>
              <a:t>Consorcio Centro de Investigación Biomédica en Red </a:t>
            </a:r>
          </a:p>
          <a:p>
            <a:pPr algn="ctr"/>
            <a:r>
              <a:rPr lang="ca-ES" sz="800" b="1" i="1" dirty="0">
                <a:solidFill>
                  <a:srgbClr val="005888"/>
                </a:solidFill>
                <a:latin typeface="Calibri" pitchFamily="34" charset="0"/>
                <a:cs typeface="Arial" pitchFamily="34" charset="0"/>
              </a:rPr>
              <a:t>(CIBER)</a:t>
            </a:r>
          </a:p>
          <a:p>
            <a:pPr algn="ctr"/>
            <a:r>
              <a:rPr lang="ca-ES" sz="800" dirty="0">
                <a:latin typeface="Calibri" pitchFamily="34" charset="0"/>
                <a:cs typeface="Arial" pitchFamily="34" charset="0"/>
                <a:hlinkClick r:id="rId3"/>
              </a:rPr>
              <a:t>otc@ciberisciii.es</a:t>
            </a:r>
            <a:endParaRPr lang="ca-ES" sz="800" dirty="0">
              <a:latin typeface="Calibri" pitchFamily="34" charset="0"/>
              <a:cs typeface="Arial" pitchFamily="34" charset="0"/>
            </a:endParaRPr>
          </a:p>
          <a:p>
            <a:pPr algn="ctr"/>
            <a:r>
              <a:rPr lang="ca-ES" sz="800" dirty="0">
                <a:latin typeface="Calibri" pitchFamily="34" charset="0"/>
                <a:cs typeface="Arial" pitchFamily="34" charset="0"/>
                <a:hlinkClick r:id="rId4"/>
              </a:rPr>
              <a:t>https://www.ciberisciii.es/en</a:t>
            </a:r>
            <a:endParaRPr lang="ca-ES" sz="800" dirty="0">
              <a:latin typeface="Calibri" pitchFamily="34" charset="0"/>
              <a:cs typeface="Arial" pitchFamily="34" charset="0"/>
            </a:endParaRPr>
          </a:p>
          <a:p>
            <a:pPr algn="ctr"/>
            <a:endParaRPr lang="ca-ES" sz="10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0" name="17 CuadroTexto"/>
          <p:cNvSpPr txBox="1"/>
          <p:nvPr/>
        </p:nvSpPr>
        <p:spPr>
          <a:xfrm>
            <a:off x="338318" y="8680803"/>
            <a:ext cx="207080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5888"/>
                </a:solidFill>
                <a:latin typeface="Calibri" pitchFamily="34" charset="0"/>
                <a:cs typeface="Arial" pitchFamily="34" charset="0"/>
              </a:rPr>
              <a:t>Aims</a:t>
            </a:r>
          </a:p>
          <a:p>
            <a:pPr algn="just"/>
            <a:endParaRPr lang="en-US" sz="400" b="1" dirty="0">
              <a:solidFill>
                <a:srgbClr val="005888"/>
              </a:solidFill>
              <a:latin typeface="Calibri" pitchFamily="34" charset="0"/>
              <a:cs typeface="Arial" pitchFamily="34" charset="0"/>
            </a:endParaRPr>
          </a:p>
          <a:p>
            <a:pPr algn="just"/>
            <a:r>
              <a:rPr lang="en-US" sz="1000" dirty="0">
                <a:solidFill>
                  <a:srgbClr val="005888"/>
                </a:solidFill>
                <a:latin typeface="Calibri" pitchFamily="34" charset="0"/>
                <a:cs typeface="Arial" pitchFamily="34" charset="0"/>
              </a:rPr>
              <a:t>Looking for a partner interested in a license and/or a collaboration agreement to develop and exploit this asset.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5214465" y="18303"/>
            <a:ext cx="15526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>
                <a:solidFill>
                  <a:srgbClr val="005888"/>
                </a:solidFill>
                <a:latin typeface="Calibri" pitchFamily="34" charset="0"/>
                <a:cs typeface="Arial" pitchFamily="34" charset="0"/>
              </a:rPr>
              <a:t>Technology Offer</a:t>
            </a:r>
          </a:p>
        </p:txBody>
      </p:sp>
      <p:pic>
        <p:nvPicPr>
          <p:cNvPr id="25" name="Imagen 24" descr="Imagen que contiene alimentos, dibujo&#10;&#10;Descripción generada automáticamente">
            <a:extLst>
              <a:ext uri="{FF2B5EF4-FFF2-40B4-BE49-F238E27FC236}">
                <a16:creationId xmlns:a16="http://schemas.microsoft.com/office/drawing/2014/main" id="{A71BEA65-E00F-48AA-9275-8FFB31400B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61" y="185310"/>
            <a:ext cx="1241133" cy="57337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5A04202-FA8E-0195-C8EE-1061E53B18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1101" y="230367"/>
            <a:ext cx="1476051" cy="489126"/>
          </a:xfrm>
          <a:prstGeom prst="rect">
            <a:avLst/>
          </a:prstGeom>
        </p:spPr>
      </p:pic>
      <p:pic>
        <p:nvPicPr>
          <p:cNvPr id="1026" name="Picture 2" descr="Logos URV | Identitat institucional | Universitat Rovira i Virgili">
            <a:extLst>
              <a:ext uri="{FF2B5EF4-FFF2-40B4-BE49-F238E27FC236}">
                <a16:creationId xmlns:a16="http://schemas.microsoft.com/office/drawing/2014/main" id="{104CA795-F34B-10E8-07FC-C551B0B34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113" y="204846"/>
            <a:ext cx="1034182" cy="51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IBERDEM :: Centro de Investigación Biomédica en Red de Diabetes y  Enfermedades Metabólicas Asociadas | CIBERDEM">
            <a:extLst>
              <a:ext uri="{FF2B5EF4-FFF2-40B4-BE49-F238E27FC236}">
                <a16:creationId xmlns:a16="http://schemas.microsoft.com/office/drawing/2014/main" id="{6D26C33E-6761-9775-428A-578F182BB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54" y="9044191"/>
            <a:ext cx="1262459" cy="24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5888</TotalTime>
  <Words>384</Words>
  <Application>Microsoft Office PowerPoint</Application>
  <PresentationFormat>A4 (210 x 297 mm)</PresentationFormat>
  <Paragraphs>44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Company>VHIR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34628090A</dc:creator>
  <cp:lastModifiedBy>Irene Xiu Rodriguez Gallego</cp:lastModifiedBy>
  <cp:revision>424</cp:revision>
  <dcterms:created xsi:type="dcterms:W3CDTF">2013-09-19T00:21:30Z</dcterms:created>
  <dcterms:modified xsi:type="dcterms:W3CDTF">2025-03-03T10:08:00Z</dcterms:modified>
</cp:coreProperties>
</file>